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57.png" ContentType="image/png"/>
  <Override PartName="/ppt/media/image1.png" ContentType="image/png"/>
  <Override PartName="/ppt/media/image9.png" ContentType="image/png"/>
  <Override PartName="/ppt/media/image58.png" ContentType="image/png"/>
  <Override PartName="/ppt/media/image56.jpeg" ContentType="image/jpeg"/>
  <Override PartName="/ppt/media/image2.png" ContentType="image/png"/>
  <Override PartName="/ppt/media/image59.png" ContentType="image/png"/>
  <Override PartName="/ppt/media/image3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80.jpeg" ContentType="image/jpe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81.jpeg" ContentType="image/jpe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55.jpeg" ContentType="image/jpe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5.jpeg" ContentType="image/jpeg"/>
  <Override PartName="/ppt/media/image76.jpeg" ContentType="image/jpeg"/>
  <Override PartName="/ppt/media/image77.jpeg" ContentType="image/jpeg"/>
  <Override PartName="/ppt/media/image78.png" ContentType="image/png"/>
  <Override PartName="/ppt/media/image79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5.png" ContentType="image/png"/>
  <Override PartName="/ppt/media/image86.png" ContentType="image/png"/>
  <Override PartName="/ppt/media/image87.png" ContentType="image/png"/>
  <Override PartName="/ppt/media/image88.png" ContentType="image/png"/>
  <Override PartName="/ppt/media/image89.png" ContentType="image/png"/>
  <Override PartName="/ppt/media/image90.png" ContentType="image/png"/>
  <Override PartName="/ppt/media/image9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7D26B5C0-D296-419E-B855-2FD9837D297F}" type="slidenum">
              <a:rPr b="0" lang="ru-RU" sz="1400" spc="-1" strike="noStrike">
                <a:latin typeface="Times New Roman"/>
              </a:rPr>
              <a:t>1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E4329D5-A92D-4581-8D18-135C900C67C1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961F33E-9785-48A5-8435-0B6641092CE6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93984FC-A9E4-4627-A739-5B8831D0D217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A7B9B49-5091-499F-B1E7-6104386FCF55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FC29B994-132F-4C74-AAF6-B5247B84A864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B06E687-2308-4B78-A564-2ACE550CA4CB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C479ADE-D7F0-4F86-8ACA-7F113B4DCF60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8709901-E743-4789-8DBF-9BD01D94C7DA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B61F206-4AD1-498D-821A-179F855B1560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28C18C8-B51B-487B-801F-1BD793B277D3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C74045B0-C1D4-44BA-A36D-E27EBE90F22E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92F73A0C-D30B-4F57-9FD3-AA0CAC198592}" type="slidenum">
              <a:rPr b="0" lang="ru-RU" sz="1200" spc="-1" strike="noStrike">
                <a:latin typeface="Times New Roman"/>
              </a:rPr>
              <a:t>17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7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96A32E8-3CF3-47F9-9146-D5DA3C5A580B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742760"/>
            <a:ext cx="9142920" cy="530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742760"/>
            <a:ext cx="9142920" cy="114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image" Target="../media/image74.png"/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5" Type="http://schemas.openxmlformats.org/officeDocument/2006/relationships/image" Target="../media/image77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jpeg"/><Relationship Id="rId4" Type="http://schemas.openxmlformats.org/officeDocument/2006/relationships/image" Target="../media/image81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1295640" y="1363320"/>
            <a:ext cx="10652400" cy="22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90000"/>
              </a:lnSpc>
            </a:pPr>
            <a:br/>
            <a:br/>
            <a:br/>
            <a:br/>
            <a:br/>
            <a:br/>
            <a:br/>
            <a:br/>
            <a:br/>
            <a:br/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Calibri"/>
                <a:ea typeface="DejaVu Sans"/>
              </a:rPr>
              <a:t>Отчет</a:t>
            </a:r>
            <a:br/>
            <a:r>
              <a:rPr b="1" lang="ru-RU" sz="3600" spc="-1" strike="noStrike">
                <a:solidFill>
                  <a:srgbClr val="000000"/>
                </a:solidFill>
                <a:latin typeface="Calibri"/>
                <a:ea typeface="DejaVu Sans"/>
              </a:rPr>
              <a:t>АНО «Агентство по туризму и деловым коммуникациям Ростовской области» по итогам 2023 года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45" name="Picture 4" descr=""/>
          <p:cNvPicPr/>
          <p:nvPr/>
        </p:nvPicPr>
        <p:blipFill>
          <a:blip r:embed="rId1"/>
          <a:stretch/>
        </p:blipFill>
        <p:spPr>
          <a:xfrm>
            <a:off x="0" y="1291680"/>
            <a:ext cx="1294920" cy="5565240"/>
          </a:xfrm>
          <a:prstGeom prst="rect">
            <a:avLst/>
          </a:prstGeom>
          <a:ln w="9360">
            <a:noFill/>
          </a:ln>
        </p:spPr>
      </p:pic>
      <p:pic>
        <p:nvPicPr>
          <p:cNvPr id="46" name="Picture 3" descr=""/>
          <p:cNvPicPr/>
          <p:nvPr/>
        </p:nvPicPr>
        <p:blipFill>
          <a:blip r:embed="rId2"/>
          <a:stretch/>
        </p:blipFill>
        <p:spPr>
          <a:xfrm>
            <a:off x="0" y="0"/>
            <a:ext cx="1294920" cy="1329480"/>
          </a:xfrm>
          <a:prstGeom prst="rect">
            <a:avLst/>
          </a:prstGeom>
          <a:ln w="9360">
            <a:noFill/>
          </a:ln>
        </p:spPr>
      </p:pic>
      <p:sp>
        <p:nvSpPr>
          <p:cNvPr id="47" name="CustomShape 2"/>
          <p:cNvSpPr/>
          <p:nvPr/>
        </p:nvSpPr>
        <p:spPr>
          <a:xfrm>
            <a:off x="2337120" y="5000400"/>
            <a:ext cx="9166680" cy="114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ru-RU" sz="2300" spc="-1" strike="noStrike">
                <a:solidFill>
                  <a:srgbClr val="000000"/>
                </a:solidFill>
                <a:latin typeface="Calibri"/>
                <a:ea typeface="DejaVu Sans"/>
              </a:rPr>
              <a:t>Горяйнова Татьяна Викторовна, </a:t>
            </a:r>
            <a:br/>
            <a:r>
              <a:rPr b="0" lang="ru-RU" sz="2300" spc="-1" strike="noStrike">
                <a:solidFill>
                  <a:srgbClr val="000000"/>
                </a:solidFill>
                <a:latin typeface="Calibri Light"/>
                <a:ea typeface="DejaVu Sans"/>
              </a:rPr>
              <a:t>директор АНО «Агентство по туризму</a:t>
            </a:r>
            <a:br/>
            <a:r>
              <a:rPr b="0" lang="ru-RU" sz="2300" spc="-1" strike="noStrike">
                <a:solidFill>
                  <a:srgbClr val="000000"/>
                </a:solidFill>
                <a:latin typeface="Calibri Light"/>
                <a:ea typeface="DejaVu Sans"/>
              </a:rPr>
              <a:t>и деловым коммуникациям Ростовской области»</a:t>
            </a:r>
            <a:endParaRPr b="0" lang="ru-RU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14" descr=""/>
          <p:cNvPicPr/>
          <p:nvPr/>
        </p:nvPicPr>
        <p:blipFill>
          <a:blip r:embed="rId1"/>
          <a:stretch/>
        </p:blipFill>
        <p:spPr>
          <a:xfrm>
            <a:off x="0" y="-2736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ПО ПОВЫШЕНИЮ ТУРПРИВЛЕКАТЕЛЬНОСТИ РЕГИОНА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363600" y="5371560"/>
            <a:ext cx="371340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Международная туристская выставка </a:t>
            </a: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«MITT 2023», г. Москва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8038080" y="5404680"/>
            <a:ext cx="371340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Российский туристический форум «Путешествуй!», г. Москва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CustomShape 4"/>
          <p:cNvSpPr/>
          <p:nvPr/>
        </p:nvSpPr>
        <p:spPr>
          <a:xfrm>
            <a:off x="4478400" y="5288760"/>
            <a:ext cx="330372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Международная туристская выставка</a:t>
            </a:r>
            <a:br/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«Интурмаркет 2023», г. Москва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3" name="CustomShape 5"/>
          <p:cNvSpPr/>
          <p:nvPr/>
        </p:nvSpPr>
        <p:spPr>
          <a:xfrm>
            <a:off x="-387720" y="1478880"/>
            <a:ext cx="11986560" cy="39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Обеспечено представление региона на </a:t>
            </a:r>
            <a:r>
              <a:rPr b="0" lang="ru-RU" sz="2200" spc="-1" strike="noStrike">
                <a:solidFill>
                  <a:srgbClr val="ff0000"/>
                </a:solidFill>
                <a:latin typeface="Calibri"/>
                <a:ea typeface="DejaVu Sans"/>
              </a:rPr>
              <a:t>ключевых</a:t>
            </a:r>
            <a:r>
              <a:rPr b="0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туристских мероприятиях России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54" name="Line 6"/>
          <p:cNvSpPr/>
          <p:nvPr/>
        </p:nvSpPr>
        <p:spPr>
          <a:xfrm>
            <a:off x="4527360" y="2035440"/>
            <a:ext cx="0" cy="456228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Line 7"/>
          <p:cNvSpPr/>
          <p:nvPr/>
        </p:nvSpPr>
        <p:spPr>
          <a:xfrm>
            <a:off x="7746120" y="2035440"/>
            <a:ext cx="0" cy="424620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6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57" name="CustomShape 8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58" name="Picture 2" descr=""/>
          <p:cNvPicPr/>
          <p:nvPr/>
        </p:nvPicPr>
        <p:blipFill>
          <a:blip r:embed="rId3"/>
          <a:stretch/>
        </p:blipFill>
        <p:spPr>
          <a:xfrm>
            <a:off x="4916520" y="2035800"/>
            <a:ext cx="2427480" cy="3236760"/>
          </a:xfrm>
          <a:prstGeom prst="rect">
            <a:avLst/>
          </a:prstGeom>
          <a:ln>
            <a:noFill/>
          </a:ln>
        </p:spPr>
      </p:pic>
      <p:pic>
        <p:nvPicPr>
          <p:cNvPr id="59" name="Picture 3" descr=""/>
          <p:cNvPicPr/>
          <p:nvPr/>
        </p:nvPicPr>
        <p:blipFill>
          <a:blip r:embed="rId4"/>
          <a:srcRect l="23828" t="0" r="10016" b="0"/>
          <a:stretch/>
        </p:blipFill>
        <p:spPr>
          <a:xfrm>
            <a:off x="530640" y="2035800"/>
            <a:ext cx="3481560" cy="3189960"/>
          </a:xfrm>
          <a:prstGeom prst="rect">
            <a:avLst/>
          </a:prstGeom>
          <a:ln>
            <a:noFill/>
          </a:ln>
        </p:spPr>
      </p:pic>
      <p:pic>
        <p:nvPicPr>
          <p:cNvPr id="60" name="Picture 4" descr=""/>
          <p:cNvPicPr/>
          <p:nvPr/>
        </p:nvPicPr>
        <p:blipFill>
          <a:blip r:embed="rId5"/>
          <a:srcRect l="10780" t="3268" r="4425" b="21758"/>
          <a:stretch/>
        </p:blipFill>
        <p:spPr>
          <a:xfrm>
            <a:off x="8038080" y="2864160"/>
            <a:ext cx="3560760" cy="2361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3" descr=""/>
          <p:cNvPicPr/>
          <p:nvPr/>
        </p:nvPicPr>
        <p:blipFill>
          <a:blip r:embed="rId1"/>
          <a:stretch/>
        </p:blipFill>
        <p:spPr>
          <a:xfrm>
            <a:off x="5231160" y="1403640"/>
            <a:ext cx="2964960" cy="3953520"/>
          </a:xfrm>
          <a:prstGeom prst="rect">
            <a:avLst/>
          </a:prstGeom>
          <a:ln>
            <a:noFill/>
          </a:ln>
        </p:spPr>
      </p:pic>
      <p:pic>
        <p:nvPicPr>
          <p:cNvPr id="62" name="Рисунок 14" descr=""/>
          <p:cNvPicPr/>
          <p:nvPr/>
        </p:nvPicPr>
        <p:blipFill>
          <a:blip r:embed="rId2"/>
          <a:stretch/>
        </p:blipFill>
        <p:spPr>
          <a:xfrm>
            <a:off x="0" y="-2736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63" name="CustomShape 1"/>
          <p:cNvSpPr/>
          <p:nvPr/>
        </p:nvSpPr>
        <p:spPr>
          <a:xfrm>
            <a:off x="590400" y="5432040"/>
            <a:ext cx="371340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Туристский онлайн-форум </a:t>
            </a:r>
            <a:br/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«Знай наше»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4" name="CustomShape 2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ПО ПОВЫШЕНИЮ ТУРПРИВЛЕКАТЕЛЬНОСТИ РЕГИОНА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65" name="Line 3"/>
          <p:cNvSpPr/>
          <p:nvPr/>
        </p:nvSpPr>
        <p:spPr>
          <a:xfrm>
            <a:off x="4649760" y="1288800"/>
            <a:ext cx="0" cy="542520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" name="Line 4"/>
          <p:cNvSpPr/>
          <p:nvPr/>
        </p:nvSpPr>
        <p:spPr>
          <a:xfrm>
            <a:off x="8500320" y="1288800"/>
            <a:ext cx="0" cy="501156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7" name="Google Shape;113;p27" descr=""/>
          <p:cNvPicPr/>
          <p:nvPr/>
        </p:nvPicPr>
        <p:blipFill>
          <a:blip r:embed="rId3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68" name="CustomShape 5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69" name="Picture 3" descr=""/>
          <p:cNvPicPr/>
          <p:nvPr/>
        </p:nvPicPr>
        <p:blipFill>
          <a:blip r:embed="rId4"/>
          <a:stretch/>
        </p:blipFill>
        <p:spPr>
          <a:xfrm>
            <a:off x="823680" y="1403640"/>
            <a:ext cx="3246840" cy="4028040"/>
          </a:xfrm>
          <a:prstGeom prst="rect">
            <a:avLst/>
          </a:prstGeom>
          <a:ln>
            <a:noFill/>
          </a:ln>
        </p:spPr>
      </p:pic>
      <p:sp>
        <p:nvSpPr>
          <p:cNvPr id="70" name="CustomShape 6"/>
          <p:cNvSpPr/>
          <p:nvPr/>
        </p:nvSpPr>
        <p:spPr>
          <a:xfrm>
            <a:off x="4713840" y="5404320"/>
            <a:ext cx="3786120" cy="82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e3053b"/>
                </a:solidFill>
                <a:latin typeface="Calibri"/>
                <a:ea typeface="DejaVu Sans"/>
              </a:rPr>
              <a:t>HORECA FEST 2023. СЕЗОН ВОЗМОЖНОСТЕЙ. ВСЕЛЕННАЯ ВНУТРЕННЕГО ТУРИЗМА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71" name="CustomShape 7"/>
          <p:cNvSpPr/>
          <p:nvPr/>
        </p:nvSpPr>
        <p:spPr>
          <a:xfrm>
            <a:off x="8862120" y="5648040"/>
            <a:ext cx="276084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e3053b"/>
                </a:solidFill>
                <a:latin typeface="Calibri"/>
                <a:ea typeface="DejaVu Sans"/>
              </a:rPr>
              <a:t>I ФОРУМ ВИННОГО ТУРИЗМА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72" name="Picture 2" descr=""/>
          <p:cNvPicPr/>
          <p:nvPr/>
        </p:nvPicPr>
        <p:blipFill>
          <a:blip r:embed="rId5"/>
          <a:srcRect l="0" t="6648" r="0" b="0"/>
          <a:stretch/>
        </p:blipFill>
        <p:spPr>
          <a:xfrm>
            <a:off x="8799840" y="1403640"/>
            <a:ext cx="2885400" cy="4040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14" descr=""/>
          <p:cNvPicPr/>
          <p:nvPr/>
        </p:nvPicPr>
        <p:blipFill>
          <a:blip r:embed="rId1"/>
          <a:stretch/>
        </p:blipFill>
        <p:spPr>
          <a:xfrm>
            <a:off x="0" y="-2736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138960" y="567864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Форум Гостеприимства России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5" name="CustomShape 2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ПО ПОВЫШЕНИЮ ТУРПРИВЛЕКАТЕЛЬНОСТИ РЕГИОНА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76" name="Line 3"/>
          <p:cNvSpPr/>
          <p:nvPr/>
        </p:nvSpPr>
        <p:spPr>
          <a:xfrm>
            <a:off x="3709800" y="1235880"/>
            <a:ext cx="6840" cy="535752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Line 4"/>
          <p:cNvSpPr/>
          <p:nvPr/>
        </p:nvSpPr>
        <p:spPr>
          <a:xfrm>
            <a:off x="7958520" y="1242720"/>
            <a:ext cx="0" cy="498600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8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79" name="CustomShape 5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0" name="CustomShape 6"/>
          <p:cNvSpPr/>
          <p:nvPr/>
        </p:nvSpPr>
        <p:spPr>
          <a:xfrm>
            <a:off x="4091400" y="5540040"/>
            <a:ext cx="375552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VIII предпринимательский Форум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 </a:t>
            </a: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им. Вильгельма Столля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CustomShape 7"/>
          <p:cNvSpPr/>
          <p:nvPr/>
        </p:nvSpPr>
        <p:spPr>
          <a:xfrm>
            <a:off x="8317440" y="5540040"/>
            <a:ext cx="36147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Конференция АТОР по сельскому туризму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82" name="Picture 2" descr=""/>
          <p:cNvPicPr/>
          <p:nvPr/>
        </p:nvPicPr>
        <p:blipFill>
          <a:blip r:embed="rId3"/>
          <a:srcRect l="19167" t="0" r="10759" b="0"/>
          <a:stretch/>
        </p:blipFill>
        <p:spPr>
          <a:xfrm>
            <a:off x="8182440" y="2376360"/>
            <a:ext cx="3749760" cy="2817360"/>
          </a:xfrm>
          <a:prstGeom prst="rect">
            <a:avLst/>
          </a:prstGeom>
          <a:ln>
            <a:noFill/>
          </a:ln>
        </p:spPr>
      </p:pic>
      <p:pic>
        <p:nvPicPr>
          <p:cNvPr id="83" name="Picture 3" descr=""/>
          <p:cNvPicPr/>
          <p:nvPr/>
        </p:nvPicPr>
        <p:blipFill>
          <a:blip r:embed="rId4"/>
          <a:stretch/>
        </p:blipFill>
        <p:spPr>
          <a:xfrm>
            <a:off x="3943080" y="2376360"/>
            <a:ext cx="3756600" cy="2817360"/>
          </a:xfrm>
          <a:prstGeom prst="rect">
            <a:avLst/>
          </a:prstGeom>
          <a:ln>
            <a:noFill/>
          </a:ln>
        </p:spPr>
      </p:pic>
      <p:pic>
        <p:nvPicPr>
          <p:cNvPr id="84" name="Picture 4" descr=""/>
          <p:cNvPicPr/>
          <p:nvPr/>
        </p:nvPicPr>
        <p:blipFill>
          <a:blip r:embed="rId5"/>
          <a:stretch/>
        </p:blipFill>
        <p:spPr>
          <a:xfrm>
            <a:off x="506160" y="1649880"/>
            <a:ext cx="2836440" cy="378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14" descr=""/>
          <p:cNvPicPr/>
          <p:nvPr/>
        </p:nvPicPr>
        <p:blipFill>
          <a:blip r:embed="rId1"/>
          <a:stretch/>
        </p:blipFill>
        <p:spPr>
          <a:xfrm>
            <a:off x="0" y="-2736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ПО ПОВЫШЕНИЮ ТУРПРИВЛЕКАТЕЛЬНОСТИ РЕГИОНА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87" name="Line 2"/>
          <p:cNvSpPr/>
          <p:nvPr/>
        </p:nvSpPr>
        <p:spPr>
          <a:xfrm>
            <a:off x="3834360" y="1370520"/>
            <a:ext cx="0" cy="535716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Line 3"/>
          <p:cNvSpPr/>
          <p:nvPr/>
        </p:nvSpPr>
        <p:spPr>
          <a:xfrm>
            <a:off x="7122600" y="1370520"/>
            <a:ext cx="0" cy="498600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90" name="CustomShape 4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403200" y="5513040"/>
            <a:ext cx="292428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фестиваль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«Волго-Дон Вин-Фест»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2" name="CustomShape 6"/>
          <p:cNvSpPr/>
          <p:nvPr/>
        </p:nvSpPr>
        <p:spPr>
          <a:xfrm>
            <a:off x="3998880" y="5651640"/>
            <a:ext cx="29527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форум «Лидеры будущего»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3" name="CustomShape 7"/>
          <p:cNvSpPr/>
          <p:nvPr/>
        </p:nvSpPr>
        <p:spPr>
          <a:xfrm>
            <a:off x="7851240" y="5651640"/>
            <a:ext cx="3654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«Азовский экологический форум»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4" name="Picture 3" descr=""/>
          <p:cNvPicPr/>
          <p:nvPr/>
        </p:nvPicPr>
        <p:blipFill>
          <a:blip r:embed="rId3"/>
          <a:srcRect l="0" t="0" r="0" b="20548"/>
          <a:stretch/>
        </p:blipFill>
        <p:spPr>
          <a:xfrm>
            <a:off x="4156920" y="1699200"/>
            <a:ext cx="2639520" cy="3720600"/>
          </a:xfrm>
          <a:prstGeom prst="rect">
            <a:avLst/>
          </a:prstGeom>
          <a:ln>
            <a:noFill/>
          </a:ln>
        </p:spPr>
      </p:pic>
      <p:pic>
        <p:nvPicPr>
          <p:cNvPr id="95" name="Picture 2" descr=""/>
          <p:cNvPicPr/>
          <p:nvPr/>
        </p:nvPicPr>
        <p:blipFill>
          <a:blip r:embed="rId4"/>
          <a:stretch/>
        </p:blipFill>
        <p:spPr>
          <a:xfrm>
            <a:off x="7416000" y="2550240"/>
            <a:ext cx="4492080" cy="2993400"/>
          </a:xfrm>
          <a:prstGeom prst="rect">
            <a:avLst/>
          </a:prstGeom>
          <a:ln>
            <a:noFill/>
          </a:ln>
        </p:spPr>
      </p:pic>
      <p:pic>
        <p:nvPicPr>
          <p:cNvPr id="96" name="Picture 3" descr=""/>
          <p:cNvPicPr/>
          <p:nvPr/>
        </p:nvPicPr>
        <p:blipFill>
          <a:blip r:embed="rId5"/>
          <a:stretch/>
        </p:blipFill>
        <p:spPr>
          <a:xfrm>
            <a:off x="259560" y="2420280"/>
            <a:ext cx="3334680" cy="2404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4" descr=""/>
          <p:cNvPicPr/>
          <p:nvPr/>
        </p:nvPicPr>
        <p:blipFill>
          <a:blip r:embed="rId1"/>
          <a:srcRect l="12838" t="7093" r="3605" b="42019"/>
          <a:stretch/>
        </p:blipFill>
        <p:spPr>
          <a:xfrm>
            <a:off x="797400" y="4404600"/>
            <a:ext cx="4876200" cy="1955520"/>
          </a:xfrm>
          <a:prstGeom prst="rect">
            <a:avLst/>
          </a:prstGeom>
          <a:ln>
            <a:noFill/>
          </a:ln>
        </p:spPr>
      </p:pic>
      <p:pic>
        <p:nvPicPr>
          <p:cNvPr id="98" name="Рисунок 13" descr=""/>
          <p:cNvPicPr/>
          <p:nvPr/>
        </p:nvPicPr>
        <p:blipFill>
          <a:blip r:embed="rId2"/>
          <a:stretch/>
        </p:blipFill>
        <p:spPr>
          <a:xfrm>
            <a:off x="0" y="-1584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99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УСПЕХИ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00" name="Google Shape;113;p27" descr=""/>
          <p:cNvPicPr/>
          <p:nvPr/>
        </p:nvPicPr>
        <p:blipFill>
          <a:blip r:embed="rId3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01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02" name="Picture 3" descr=""/>
          <p:cNvPicPr/>
          <p:nvPr/>
        </p:nvPicPr>
        <p:blipFill>
          <a:blip r:embed="rId4"/>
          <a:srcRect l="0" t="3725" r="0" b="5056"/>
          <a:stretch/>
        </p:blipFill>
        <p:spPr>
          <a:xfrm>
            <a:off x="973440" y="1656000"/>
            <a:ext cx="4431960" cy="3031920"/>
          </a:xfrm>
          <a:prstGeom prst="rect">
            <a:avLst/>
          </a:prstGeom>
          <a:ln>
            <a:noFill/>
          </a:ln>
        </p:spPr>
      </p:pic>
      <p:pic>
        <p:nvPicPr>
          <p:cNvPr id="103" name="Picture 5" descr=""/>
          <p:cNvPicPr/>
          <p:nvPr/>
        </p:nvPicPr>
        <p:blipFill>
          <a:blip r:embed="rId5"/>
          <a:srcRect l="5801" t="0" r="3686" b="2760"/>
          <a:stretch/>
        </p:blipFill>
        <p:spPr>
          <a:xfrm>
            <a:off x="7074360" y="1616760"/>
            <a:ext cx="3232440" cy="421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Рисунок 22" descr=""/>
          <p:cNvPicPr/>
          <p:nvPr/>
        </p:nvPicPr>
        <p:blipFill>
          <a:blip r:embed="rId1"/>
          <a:srcRect l="0" t="5541" r="0" b="6504"/>
          <a:stretch/>
        </p:blipFill>
        <p:spPr>
          <a:xfrm>
            <a:off x="366120" y="2945520"/>
            <a:ext cx="3357360" cy="1632960"/>
          </a:xfrm>
          <a:prstGeom prst="rect">
            <a:avLst/>
          </a:prstGeom>
          <a:ln>
            <a:noFill/>
          </a:ln>
        </p:spPr>
      </p:pic>
      <p:pic>
        <p:nvPicPr>
          <p:cNvPr id="105" name="Рисунок 13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06" name="CustomShape 1"/>
          <p:cNvSpPr/>
          <p:nvPr/>
        </p:nvSpPr>
        <p:spPr>
          <a:xfrm>
            <a:off x="4083480" y="2063160"/>
            <a:ext cx="4044960" cy="820080"/>
          </a:xfrm>
          <a:prstGeom prst="rect">
            <a:avLst/>
          </a:prstGeom>
          <a:solidFill>
            <a:schemeClr val="bg1"/>
          </a:solidFill>
          <a:ln>
            <a:solidFill>
              <a:srgbClr val="e3053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Реклама в проекте «Отдых в России», Комсомольская правда – </a:t>
            </a:r>
            <a:br/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более</a:t>
            </a:r>
            <a:r>
              <a:rPr b="1" lang="ru-RU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 1 млн показов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222120" y="2047680"/>
            <a:ext cx="3645360" cy="576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Реклама в аккаунтах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«Выходные на Вольном Дону»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08" name="CustomShape 3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РЕКЛАМНЫЕ КАМПАНИИ НА ИНТЕРНЕТ-РЕСУРСАХ: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09" name="Google Shape;113;p27" descr=""/>
          <p:cNvPicPr/>
          <p:nvPr/>
        </p:nvPicPr>
        <p:blipFill>
          <a:blip r:embed="rId3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10" name="CustomShape 4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>
            <a:off x="9451800" y="2873520"/>
            <a:ext cx="159804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ffffff"/>
                </a:solidFill>
                <a:latin typeface="Calibri"/>
                <a:ea typeface="DejaVu Sans"/>
              </a:rPr>
              <a:t>1,5</a:t>
            </a: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 млн.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2" name="CustomShape 6"/>
          <p:cNvSpPr/>
          <p:nvPr/>
        </p:nvSpPr>
        <p:spPr>
          <a:xfrm>
            <a:off x="9451800" y="2595240"/>
            <a:ext cx="1598040" cy="41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ПРОГНОЗ:</a:t>
            </a:r>
            <a:endParaRPr b="0" lang="ru-RU" sz="2100" spc="-1" strike="noStrike">
              <a:latin typeface="Arial"/>
            </a:endParaRPr>
          </a:p>
        </p:txBody>
      </p:sp>
      <p:sp>
        <p:nvSpPr>
          <p:cNvPr id="113" name="CustomShape 7"/>
          <p:cNvSpPr/>
          <p:nvPr/>
        </p:nvSpPr>
        <p:spPr>
          <a:xfrm>
            <a:off x="9698760" y="3430440"/>
            <a:ext cx="159804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показов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4" name="Picture 2" descr=""/>
          <p:cNvPicPr/>
          <p:nvPr/>
        </p:nvPicPr>
        <p:blipFill>
          <a:blip r:embed="rId4"/>
          <a:stretch/>
        </p:blipFill>
        <p:spPr>
          <a:xfrm>
            <a:off x="8439120" y="4230000"/>
            <a:ext cx="3256200" cy="1811160"/>
          </a:xfrm>
          <a:prstGeom prst="rect">
            <a:avLst/>
          </a:prstGeom>
          <a:ln>
            <a:noFill/>
          </a:ln>
        </p:spPr>
      </p:pic>
      <p:sp>
        <p:nvSpPr>
          <p:cNvPr id="115" name="CustomShape 8"/>
          <p:cNvSpPr/>
          <p:nvPr/>
        </p:nvSpPr>
        <p:spPr>
          <a:xfrm>
            <a:off x="646560" y="5087160"/>
            <a:ext cx="29865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Охват более 1,9 млн показов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6" name="Picture 3" descr=""/>
          <p:cNvPicPr/>
          <p:nvPr/>
        </p:nvPicPr>
        <p:blipFill>
          <a:blip r:embed="rId5"/>
          <a:stretch/>
        </p:blipFill>
        <p:spPr>
          <a:xfrm>
            <a:off x="4127760" y="3345840"/>
            <a:ext cx="4019400" cy="2657160"/>
          </a:xfrm>
          <a:prstGeom prst="rect">
            <a:avLst/>
          </a:prstGeom>
          <a:ln>
            <a:noFill/>
          </a:ln>
        </p:spPr>
      </p:pic>
      <p:sp>
        <p:nvSpPr>
          <p:cNvPr id="117" name="CustomShape 9"/>
          <p:cNvSpPr/>
          <p:nvPr/>
        </p:nvSpPr>
        <p:spPr>
          <a:xfrm>
            <a:off x="8449200" y="3778920"/>
            <a:ext cx="32425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Ростовское агентство новостей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8" name="Picture 4" descr=""/>
          <p:cNvPicPr/>
          <p:nvPr/>
        </p:nvPicPr>
        <p:blipFill>
          <a:blip r:embed="rId6"/>
          <a:stretch/>
        </p:blipFill>
        <p:spPr>
          <a:xfrm>
            <a:off x="8624520" y="1838520"/>
            <a:ext cx="3252960" cy="1861920"/>
          </a:xfrm>
          <a:prstGeom prst="rect">
            <a:avLst/>
          </a:prstGeom>
          <a:ln>
            <a:noFill/>
          </a:ln>
        </p:spPr>
      </p:pic>
      <p:sp>
        <p:nvSpPr>
          <p:cNvPr id="119" name="CustomShape 10"/>
          <p:cNvSpPr/>
          <p:nvPr/>
        </p:nvSpPr>
        <p:spPr>
          <a:xfrm>
            <a:off x="8713440" y="1453680"/>
            <a:ext cx="27820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Таргетированная реклама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73000" y="5485320"/>
            <a:ext cx="599688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Продвижение турпотенциала в журналах «Аэроэкспресс», «Russian traveler», «Региональная Россия»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2" name="Рисунок 7" descr=""/>
          <p:cNvPicPr/>
          <p:nvPr/>
        </p:nvPicPr>
        <p:blipFill>
          <a:blip r:embed="rId2"/>
          <a:stretch/>
        </p:blipFill>
        <p:spPr>
          <a:xfrm>
            <a:off x="11520" y="2858400"/>
            <a:ext cx="4717440" cy="2475720"/>
          </a:xfrm>
          <a:prstGeom prst="rect">
            <a:avLst/>
          </a:prstGeom>
          <a:ln>
            <a:noFill/>
          </a:ln>
        </p:spPr>
      </p:pic>
      <p:pic>
        <p:nvPicPr>
          <p:cNvPr id="123" name="Рисунок 2" descr=""/>
          <p:cNvPicPr/>
          <p:nvPr/>
        </p:nvPicPr>
        <p:blipFill>
          <a:blip r:embed="rId3"/>
          <a:stretch/>
        </p:blipFill>
        <p:spPr>
          <a:xfrm>
            <a:off x="1647720" y="1322640"/>
            <a:ext cx="4447440" cy="2549520"/>
          </a:xfrm>
          <a:prstGeom prst="rect">
            <a:avLst/>
          </a:prstGeom>
          <a:ln w="38160">
            <a:solidFill>
              <a:schemeClr val="bg1"/>
            </a:solidFill>
            <a:round/>
          </a:ln>
        </p:spPr>
      </p:pic>
      <p:sp>
        <p:nvSpPr>
          <p:cNvPr id="124" name="CustomShape 2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ПЕЧАТНАЯ ПРОДУКЦИЯ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25" name="Google Shape;113;p27" descr=""/>
          <p:cNvPicPr/>
          <p:nvPr/>
        </p:nvPicPr>
        <p:blipFill>
          <a:blip r:embed="rId4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26" name="CustomShape 3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27" name="CustomShape 4"/>
          <p:cNvSpPr/>
          <p:nvPr/>
        </p:nvSpPr>
        <p:spPr>
          <a:xfrm>
            <a:off x="4564800" y="3861000"/>
            <a:ext cx="254196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3400" spc="-1" strike="noStrike">
                <a:solidFill>
                  <a:srgbClr val="ffffff"/>
                </a:solidFill>
                <a:latin typeface="Calibri"/>
                <a:ea typeface="DejaVu Sans"/>
              </a:rPr>
              <a:t>145 000</a:t>
            </a:r>
            <a:endParaRPr b="0" lang="ru-RU" sz="3400" spc="-1" strike="noStrike">
              <a:latin typeface="Arial"/>
            </a:endParaRPr>
          </a:p>
        </p:txBody>
      </p:sp>
      <p:sp>
        <p:nvSpPr>
          <p:cNvPr id="128" name="CustomShape 5"/>
          <p:cNvSpPr/>
          <p:nvPr/>
        </p:nvSpPr>
        <p:spPr>
          <a:xfrm>
            <a:off x="4619160" y="4303800"/>
            <a:ext cx="2541960" cy="1019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экземпляров</a:t>
            </a:r>
            <a:endParaRPr b="0" lang="ru-RU" sz="25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совокупный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тираж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5"/>
          <a:srcRect l="13294" t="0" r="14486" b="0"/>
          <a:stretch/>
        </p:blipFill>
        <p:spPr>
          <a:xfrm>
            <a:off x="3705480" y="3533400"/>
            <a:ext cx="3767760" cy="1743840"/>
          </a:xfrm>
          <a:prstGeom prst="rect">
            <a:avLst/>
          </a:prstGeom>
          <a:ln>
            <a:noFill/>
          </a:ln>
        </p:spPr>
      </p:pic>
      <p:pic>
        <p:nvPicPr>
          <p:cNvPr id="130" name="Picture 3" descr=""/>
          <p:cNvPicPr/>
          <p:nvPr/>
        </p:nvPicPr>
        <p:blipFill>
          <a:blip r:embed="rId6"/>
          <a:stretch/>
        </p:blipFill>
        <p:spPr>
          <a:xfrm>
            <a:off x="7703280" y="1347480"/>
            <a:ext cx="3013200" cy="4017960"/>
          </a:xfrm>
          <a:prstGeom prst="rect">
            <a:avLst/>
          </a:prstGeom>
          <a:ln>
            <a:noFill/>
          </a:ln>
        </p:spPr>
      </p:pic>
      <p:sp>
        <p:nvSpPr>
          <p:cNvPr id="131" name="CustomShape 6"/>
          <p:cNvSpPr/>
          <p:nvPr/>
        </p:nvSpPr>
        <p:spPr>
          <a:xfrm>
            <a:off x="9815400" y="1347480"/>
            <a:ext cx="2134800" cy="2134800"/>
          </a:xfrm>
          <a:prstGeom prst="ellipse">
            <a:avLst/>
          </a:prstGeom>
          <a:solidFill>
            <a:srgbClr val="e30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Общий тираж 22,9 тыс. экз.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2" name="CustomShape 7"/>
          <p:cNvSpPr/>
          <p:nvPr/>
        </p:nvSpPr>
        <p:spPr>
          <a:xfrm>
            <a:off x="6788880" y="5480280"/>
            <a:ext cx="484272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Рекламно-информационная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и сувенирная продукция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33" name="Picture 4" descr=""/>
          <p:cNvPicPr/>
          <p:nvPr/>
        </p:nvPicPr>
        <p:blipFill>
          <a:blip r:embed="rId7"/>
          <a:stretch/>
        </p:blipFill>
        <p:spPr>
          <a:xfrm>
            <a:off x="0" y="1446120"/>
            <a:ext cx="1984680" cy="1984680"/>
          </a:xfrm>
          <a:prstGeom prst="rect">
            <a:avLst/>
          </a:prstGeom>
          <a:ln>
            <a:noFill/>
          </a:ln>
        </p:spPr>
      </p:pic>
      <p:sp>
        <p:nvSpPr>
          <p:cNvPr id="134" name="CustomShape 8"/>
          <p:cNvSpPr/>
          <p:nvPr/>
        </p:nvSpPr>
        <p:spPr>
          <a:xfrm>
            <a:off x="186480" y="2115720"/>
            <a:ext cx="161172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Общий тираж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5350 экз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1"/>
          <a:srcRect l="0" t="13412" r="0" b="13744"/>
          <a:stretch/>
        </p:blipFill>
        <p:spPr>
          <a:xfrm>
            <a:off x="8739360" y="3868920"/>
            <a:ext cx="3054240" cy="2752560"/>
          </a:xfrm>
          <a:prstGeom prst="rect">
            <a:avLst/>
          </a:prstGeom>
          <a:ln>
            <a:noFill/>
          </a:ln>
        </p:spPr>
      </p:pic>
      <p:pic>
        <p:nvPicPr>
          <p:cNvPr id="136" name="Рисунок 13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1877040" y="4999320"/>
            <a:ext cx="2119680" cy="11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700" spc="-1" strike="noStrike">
                <a:solidFill>
                  <a:srgbClr val="e3053b"/>
                </a:solidFill>
                <a:latin typeface="Calibri"/>
                <a:ea typeface="DejaVu Sans"/>
              </a:rPr>
              <a:t>Фото-зона</a:t>
            </a:r>
            <a:br/>
            <a:r>
              <a:rPr b="1" lang="ru-RU" sz="1700" spc="-1" strike="noStrike">
                <a:solidFill>
                  <a:srgbClr val="e3053b"/>
                </a:solidFill>
                <a:latin typeface="Calibri"/>
                <a:ea typeface="DejaVu Sans"/>
              </a:rPr>
              <a:t>и инфостойка</a:t>
            </a:r>
            <a:br/>
            <a:r>
              <a:rPr b="1" lang="ru-RU" sz="1700" spc="-1" strike="noStrike">
                <a:solidFill>
                  <a:srgbClr val="e3053b"/>
                </a:solidFill>
                <a:latin typeface="Calibri"/>
                <a:ea typeface="DejaVu Sans"/>
              </a:rPr>
              <a:t>на ж/д вокзале «Ростов-Главный»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4192560" y="1510920"/>
            <a:ext cx="3806280" cy="34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700" spc="-1" strike="noStrike">
                <a:solidFill>
                  <a:srgbClr val="e3053b"/>
                </a:solidFill>
                <a:latin typeface="Calibri"/>
                <a:ea typeface="DejaVu Sans"/>
              </a:rPr>
              <a:t>Welcome-баннеры на М4 Дон </a:t>
            </a:r>
            <a:endParaRPr b="0" lang="ru-RU" sz="1700" spc="-1" strike="noStrike">
              <a:latin typeface="Arial"/>
            </a:endParaRPr>
          </a:p>
        </p:txBody>
      </p:sp>
      <p:pic>
        <p:nvPicPr>
          <p:cNvPr id="139" name="Рисунок 12" descr=""/>
          <p:cNvPicPr/>
          <p:nvPr/>
        </p:nvPicPr>
        <p:blipFill>
          <a:blip r:embed="rId3"/>
          <a:srcRect l="0" t="20616" r="0" b="7036"/>
          <a:stretch/>
        </p:blipFill>
        <p:spPr>
          <a:xfrm>
            <a:off x="185400" y="1510920"/>
            <a:ext cx="3518640" cy="3394440"/>
          </a:xfrm>
          <a:prstGeom prst="rect">
            <a:avLst/>
          </a:prstGeom>
          <a:ln>
            <a:noFill/>
          </a:ln>
        </p:spPr>
      </p:pic>
      <p:pic>
        <p:nvPicPr>
          <p:cNvPr id="140" name="Рисунок 15" descr=""/>
          <p:cNvPicPr/>
          <p:nvPr/>
        </p:nvPicPr>
        <p:blipFill>
          <a:blip r:embed="rId4"/>
          <a:srcRect l="28272" t="4196" r="13816" b="17925"/>
          <a:stretch/>
        </p:blipFill>
        <p:spPr>
          <a:xfrm>
            <a:off x="224280" y="3293640"/>
            <a:ext cx="1551600" cy="2782800"/>
          </a:xfrm>
          <a:prstGeom prst="rect">
            <a:avLst/>
          </a:prstGeom>
          <a:ln w="57240">
            <a:solidFill>
              <a:schemeClr val="bg1"/>
            </a:solidFill>
            <a:round/>
          </a:ln>
        </p:spPr>
      </p:pic>
      <p:sp>
        <p:nvSpPr>
          <p:cNvPr id="141" name="CustomShape 3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РАЗРАБОТАНЫ ПРИВЕТСТВЕННЫЕ ТОЧКИ КАСАНИЯ</a:t>
            </a:r>
            <a:br/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ТУРИСТОВ С РЕГИОНОМ: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42" name="Google Shape;113;p27" descr=""/>
          <p:cNvPicPr/>
          <p:nvPr/>
        </p:nvPicPr>
        <p:blipFill>
          <a:blip r:embed="rId5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44" name="Line 5"/>
          <p:cNvSpPr/>
          <p:nvPr/>
        </p:nvSpPr>
        <p:spPr>
          <a:xfrm>
            <a:off x="8573400" y="1316160"/>
            <a:ext cx="0" cy="504396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Line 6"/>
          <p:cNvSpPr/>
          <p:nvPr/>
        </p:nvSpPr>
        <p:spPr>
          <a:xfrm>
            <a:off x="3976200" y="1288440"/>
            <a:ext cx="0" cy="5283720"/>
          </a:xfrm>
          <a:prstGeom prst="line">
            <a:avLst/>
          </a:prstGeom>
          <a:ln>
            <a:solidFill>
              <a:srgbClr val="e3053b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7"/>
          <p:cNvSpPr/>
          <p:nvPr/>
        </p:nvSpPr>
        <p:spPr>
          <a:xfrm>
            <a:off x="9387000" y="1521720"/>
            <a:ext cx="17488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Реклама на АЗС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47" name="Picture 4" descr=""/>
          <p:cNvPicPr/>
          <p:nvPr/>
        </p:nvPicPr>
        <p:blipFill>
          <a:blip r:embed="rId6"/>
          <a:srcRect l="0" t="0" r="0" b="27291"/>
          <a:stretch/>
        </p:blipFill>
        <p:spPr>
          <a:xfrm>
            <a:off x="8739360" y="2068920"/>
            <a:ext cx="3044520" cy="1659960"/>
          </a:xfrm>
          <a:prstGeom prst="rect">
            <a:avLst/>
          </a:prstGeom>
          <a:ln>
            <a:noFill/>
          </a:ln>
        </p:spPr>
      </p:pic>
      <p:grpSp>
        <p:nvGrpSpPr>
          <p:cNvPr id="148" name="Group 8"/>
          <p:cNvGrpSpPr/>
          <p:nvPr/>
        </p:nvGrpSpPr>
        <p:grpSpPr>
          <a:xfrm>
            <a:off x="3965760" y="2139840"/>
            <a:ext cx="4596480" cy="4174560"/>
            <a:chOff x="3965760" y="2139840"/>
            <a:chExt cx="4596480" cy="4174560"/>
          </a:xfrm>
        </p:grpSpPr>
        <p:pic>
          <p:nvPicPr>
            <p:cNvPr id="149" name="Picture 3" descr=""/>
            <p:cNvPicPr/>
            <p:nvPr/>
          </p:nvPicPr>
          <p:blipFill>
            <a:blip r:embed="rId7"/>
            <a:stretch/>
          </p:blipFill>
          <p:spPr>
            <a:xfrm>
              <a:off x="3965760" y="2139840"/>
              <a:ext cx="4596480" cy="41745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0" name="Picture 3" descr=""/>
            <p:cNvPicPr/>
            <p:nvPr/>
          </p:nvPicPr>
          <p:blipFill>
            <a:blip r:embed="rId8"/>
            <a:stretch/>
          </p:blipFill>
          <p:spPr>
            <a:xfrm>
              <a:off x="3965760" y="2139840"/>
              <a:ext cx="4596480" cy="4174560"/>
            </a:xfrm>
            <a:prstGeom prst="rect">
              <a:avLst/>
            </a:prstGeom>
            <a:ln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52" name="CustomShape 1"/>
          <p:cNvSpPr/>
          <p:nvPr/>
        </p:nvSpPr>
        <p:spPr>
          <a:xfrm>
            <a:off x="530640" y="246240"/>
            <a:ext cx="7907760" cy="81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ТУРИСТИЧЕСКИЙ ФОРУМ «ПО ДОРОГЕ НА ЮГ!»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53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54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55" name="Picture 2" descr=""/>
          <p:cNvPicPr/>
          <p:nvPr/>
        </p:nvPicPr>
        <p:blipFill>
          <a:blip r:embed="rId3"/>
          <a:stretch/>
        </p:blipFill>
        <p:spPr>
          <a:xfrm>
            <a:off x="488520" y="1304280"/>
            <a:ext cx="6482520" cy="4861800"/>
          </a:xfrm>
          <a:prstGeom prst="rect">
            <a:avLst/>
          </a:prstGeom>
          <a:ln>
            <a:noFill/>
          </a:ln>
        </p:spPr>
      </p:pic>
      <p:sp>
        <p:nvSpPr>
          <p:cNvPr id="156" name="CustomShape 3"/>
          <p:cNvSpPr/>
          <p:nvPr/>
        </p:nvSpPr>
        <p:spPr>
          <a:xfrm>
            <a:off x="7326720" y="5541480"/>
            <a:ext cx="418284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Размещение информационных стоек</a:t>
            </a:r>
            <a:br/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в гостиницах Республики Крым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57" name="Picture 3" descr=""/>
          <p:cNvPicPr/>
          <p:nvPr/>
        </p:nvPicPr>
        <p:blipFill>
          <a:blip r:embed="rId4"/>
          <a:stretch/>
        </p:blipFill>
        <p:spPr>
          <a:xfrm>
            <a:off x="7865640" y="1446120"/>
            <a:ext cx="2963520" cy="3965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59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ДОПОЛНИТЕЛЬНЫЕ МЕРОПРИЯТИЯ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60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61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62" name="Picture 2" descr="O:\Выставки, форумы\7. Форум ОВД\2023\Отчет\ФОТО\otkroj vol'nyj don_2024-01-11\CIC_164.JPG"/>
          <p:cNvPicPr/>
          <p:nvPr/>
        </p:nvPicPr>
        <p:blipFill>
          <a:blip r:embed="rId3"/>
          <a:stretch/>
        </p:blipFill>
        <p:spPr>
          <a:xfrm>
            <a:off x="131040" y="2217960"/>
            <a:ext cx="5769360" cy="3846600"/>
          </a:xfrm>
          <a:prstGeom prst="rect">
            <a:avLst/>
          </a:prstGeom>
          <a:ln>
            <a:noFill/>
          </a:ln>
        </p:spPr>
      </p:pic>
      <p:sp>
        <p:nvSpPr>
          <p:cNvPr id="163" name="CustomShape 3"/>
          <p:cNvSpPr/>
          <p:nvPr/>
        </p:nvSpPr>
        <p:spPr>
          <a:xfrm>
            <a:off x="1069920" y="1626840"/>
            <a:ext cx="3285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Форум «Открой Вольный Дон»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64" name="Picture 3" descr="O:\Выставки, форумы\7. Форум ОВД\2023\Отчет\ФОТО\nagrazdenie vol'nyj don_2024-01-11\20231207-191943.jpg"/>
          <p:cNvPicPr/>
          <p:nvPr/>
        </p:nvPicPr>
        <p:blipFill>
          <a:blip r:embed="rId4"/>
          <a:stretch/>
        </p:blipFill>
        <p:spPr>
          <a:xfrm>
            <a:off x="6230520" y="1360440"/>
            <a:ext cx="3135960" cy="4704120"/>
          </a:xfrm>
          <a:prstGeom prst="rect">
            <a:avLst/>
          </a:prstGeom>
          <a:ln>
            <a:noFill/>
          </a:ln>
        </p:spPr>
      </p:pic>
      <p:sp>
        <p:nvSpPr>
          <p:cNvPr id="165" name="CustomShape 4"/>
          <p:cNvSpPr/>
          <p:nvPr/>
        </p:nvSpPr>
        <p:spPr>
          <a:xfrm>
            <a:off x="9601200" y="3094200"/>
            <a:ext cx="243396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Конкурс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«Лидеры туриндустрии Дона»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 descr=""/>
          <p:cNvPicPr/>
          <p:nvPr/>
        </p:nvPicPr>
        <p:blipFill>
          <a:blip r:embed="rId1"/>
          <a:stretch/>
        </p:blipFill>
        <p:spPr>
          <a:xfrm>
            <a:off x="530640" y="1562040"/>
            <a:ext cx="4203360" cy="3403080"/>
          </a:xfrm>
          <a:prstGeom prst="rect">
            <a:avLst/>
          </a:prstGeom>
          <a:ln>
            <a:noFill/>
          </a:ln>
        </p:spPr>
      </p:pic>
      <p:pic>
        <p:nvPicPr>
          <p:cNvPr id="167" name="Рисунок 13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68" name="CustomShape 1"/>
          <p:cNvSpPr/>
          <p:nvPr/>
        </p:nvSpPr>
        <p:spPr>
          <a:xfrm>
            <a:off x="702000" y="5280480"/>
            <a:ext cx="371340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Участие во Всероссийской акции </a:t>
            </a: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«Экскурсионный флэшмоб»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530640" y="1562040"/>
            <a:ext cx="3810240" cy="36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34 экскурсий для </a:t>
            </a: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500</a:t>
            </a:r>
            <a:r>
              <a:rPr b="0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 экскурсантов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0" name="CustomShape 3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ДОПОЛНИТЕЛЬНЫЕ МЕРОПРИЯТИЯ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71" name="Google Shape;113;p27" descr=""/>
          <p:cNvPicPr/>
          <p:nvPr/>
        </p:nvPicPr>
        <p:blipFill>
          <a:blip r:embed="rId3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72" name="CustomShape 4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73" name="Picture 2" descr=""/>
          <p:cNvPicPr/>
          <p:nvPr/>
        </p:nvPicPr>
        <p:blipFill>
          <a:blip r:embed="rId4"/>
          <a:srcRect l="0" t="0" r="0" b="22903"/>
          <a:stretch/>
        </p:blipFill>
        <p:spPr>
          <a:xfrm>
            <a:off x="5313960" y="1562040"/>
            <a:ext cx="4318560" cy="4439520"/>
          </a:xfrm>
          <a:prstGeom prst="rect">
            <a:avLst/>
          </a:prstGeom>
          <a:ln>
            <a:noFill/>
          </a:ln>
        </p:spPr>
      </p:pic>
      <p:sp>
        <p:nvSpPr>
          <p:cNvPr id="174" name="CustomShape 5"/>
          <p:cNvSpPr/>
          <p:nvPr/>
        </p:nvSpPr>
        <p:spPr>
          <a:xfrm>
            <a:off x="9837720" y="3957120"/>
            <a:ext cx="21441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Проект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«Блогеры на Дону»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76" name="CustomShape 1"/>
          <p:cNvSpPr/>
          <p:nvPr/>
        </p:nvSpPr>
        <p:spPr>
          <a:xfrm>
            <a:off x="595080" y="455040"/>
            <a:ext cx="8460360" cy="40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«ТАГАНРОГ – ПЕРЕЗАГРУЗКА»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77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78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7496280" y="1815120"/>
            <a:ext cx="4342680" cy="1448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CustomShape 4"/>
          <p:cNvSpPr/>
          <p:nvPr/>
        </p:nvSpPr>
        <p:spPr>
          <a:xfrm>
            <a:off x="9005040" y="2886480"/>
            <a:ext cx="3068640" cy="210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Calibri"/>
              </a:rPr>
              <a:t>Проведение обучающей программы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Calibri"/>
              </a:rPr>
              <a:t>«Таганрог – перезагрузка» 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Calibri"/>
              </a:rPr>
              <a:t>для турбизнеса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81" name="Picture 2" descr=""/>
          <p:cNvPicPr/>
          <p:nvPr/>
        </p:nvPicPr>
        <p:blipFill>
          <a:blip r:embed="rId3"/>
          <a:stretch/>
        </p:blipFill>
        <p:spPr>
          <a:xfrm>
            <a:off x="435600" y="1589760"/>
            <a:ext cx="8612280" cy="4086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2" descr=""/>
          <p:cNvPicPr/>
          <p:nvPr/>
        </p:nvPicPr>
        <p:blipFill>
          <a:blip r:embed="rId1"/>
          <a:stretch/>
        </p:blipFill>
        <p:spPr>
          <a:xfrm>
            <a:off x="11520" y="1071360"/>
            <a:ext cx="3586320" cy="5379840"/>
          </a:xfrm>
          <a:prstGeom prst="rect">
            <a:avLst/>
          </a:prstGeom>
          <a:ln>
            <a:noFill/>
          </a:ln>
        </p:spPr>
      </p:pic>
      <p:pic>
        <p:nvPicPr>
          <p:cNvPr id="183" name="Рисунок 13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-18720" y="1714680"/>
            <a:ext cx="12209760" cy="64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CustomShape 2"/>
          <p:cNvSpPr/>
          <p:nvPr/>
        </p:nvSpPr>
        <p:spPr>
          <a:xfrm>
            <a:off x="-18720" y="185364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Большой казачий круг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4220280" y="185364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Погутарим на Вольном Дону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7" name="CustomShape 4"/>
          <p:cNvSpPr/>
          <p:nvPr/>
        </p:nvSpPr>
        <p:spPr>
          <a:xfrm>
            <a:off x="8323560" y="185364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Разгуляй на Вольном Дону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8" name="CustomShape 5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ИНФОТУРЫ: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89" name="Google Shape;113;p27" descr=""/>
          <p:cNvPicPr/>
          <p:nvPr/>
        </p:nvPicPr>
        <p:blipFill>
          <a:blip r:embed="rId3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190" name="CustomShape 6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91" name="Picture 3" descr=""/>
          <p:cNvPicPr/>
          <p:nvPr/>
        </p:nvPicPr>
        <p:blipFill>
          <a:blip r:embed="rId4"/>
          <a:stretch/>
        </p:blipFill>
        <p:spPr>
          <a:xfrm>
            <a:off x="3787920" y="2475360"/>
            <a:ext cx="4461480" cy="3358440"/>
          </a:xfrm>
          <a:prstGeom prst="rect">
            <a:avLst/>
          </a:prstGeom>
          <a:ln>
            <a:noFill/>
          </a:ln>
        </p:spPr>
      </p:pic>
      <p:pic>
        <p:nvPicPr>
          <p:cNvPr id="192" name="Picture 4" descr=""/>
          <p:cNvPicPr/>
          <p:nvPr/>
        </p:nvPicPr>
        <p:blipFill>
          <a:blip r:embed="rId5"/>
          <a:stretch/>
        </p:blipFill>
        <p:spPr>
          <a:xfrm>
            <a:off x="8439120" y="2475360"/>
            <a:ext cx="3657600" cy="3358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4" descr=""/>
          <p:cNvPicPr/>
          <p:nvPr/>
        </p:nvPicPr>
        <p:blipFill>
          <a:blip r:embed="rId1"/>
          <a:srcRect l="18880" t="0" r="13835" b="6800"/>
          <a:stretch/>
        </p:blipFill>
        <p:spPr>
          <a:xfrm>
            <a:off x="6209280" y="1560240"/>
            <a:ext cx="5231880" cy="4835520"/>
          </a:xfrm>
          <a:prstGeom prst="rect">
            <a:avLst/>
          </a:prstGeom>
          <a:ln>
            <a:noFill/>
          </a:ln>
        </p:spPr>
      </p:pic>
      <p:pic>
        <p:nvPicPr>
          <p:cNvPr id="194" name="Picture 3" descr=""/>
          <p:cNvPicPr/>
          <p:nvPr/>
        </p:nvPicPr>
        <p:blipFill>
          <a:blip r:embed="rId2"/>
          <a:stretch/>
        </p:blipFill>
        <p:spPr>
          <a:xfrm>
            <a:off x="1035720" y="1434600"/>
            <a:ext cx="3812040" cy="5087160"/>
          </a:xfrm>
          <a:prstGeom prst="rect">
            <a:avLst/>
          </a:prstGeom>
          <a:ln>
            <a:noFill/>
          </a:ln>
        </p:spPr>
      </p:pic>
      <p:pic>
        <p:nvPicPr>
          <p:cNvPr id="195" name="Рисунок 13" descr=""/>
          <p:cNvPicPr/>
          <p:nvPr/>
        </p:nvPicPr>
        <p:blipFill>
          <a:blip r:embed="rId3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196" name="CustomShape 1"/>
          <p:cNvSpPr/>
          <p:nvPr/>
        </p:nvSpPr>
        <p:spPr>
          <a:xfrm>
            <a:off x="11520" y="1434600"/>
            <a:ext cx="12179880" cy="64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2"/>
          <p:cNvSpPr/>
          <p:nvPr/>
        </p:nvSpPr>
        <p:spPr>
          <a:xfrm>
            <a:off x="1085040" y="162900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Долина Дона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6968880" y="1629000"/>
            <a:ext cx="3713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Таганрог – это море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9" name="CustomShape 4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ИНФОТУРЫ: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200" name="CustomShape 5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01" name="Google Shape;113;p27" descr=""/>
          <p:cNvPicPr/>
          <p:nvPr/>
        </p:nvPicPr>
        <p:blipFill>
          <a:blip r:embed="rId4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203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ИНФОТУРЫ: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05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206" name="CustomShape 3"/>
          <p:cNvSpPr/>
          <p:nvPr/>
        </p:nvSpPr>
        <p:spPr>
          <a:xfrm>
            <a:off x="530640" y="1422360"/>
            <a:ext cx="13420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e3053b"/>
                </a:solidFill>
                <a:latin typeface="Calibri"/>
                <a:ea typeface="DejaVu Sans"/>
              </a:rPr>
              <a:t>VK. Места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07" name="Picture 2" descr="O:\ФОТОБАНК\Инфотуры\Инфотур VK Места\ВК МЕСТА — Ростов на Дону\1 день\DSCF2788.jpg"/>
          <p:cNvPicPr/>
          <p:nvPr/>
        </p:nvPicPr>
        <p:blipFill>
          <a:blip r:embed="rId3"/>
          <a:stretch/>
        </p:blipFill>
        <p:spPr>
          <a:xfrm>
            <a:off x="171360" y="1954080"/>
            <a:ext cx="2750400" cy="4125960"/>
          </a:xfrm>
          <a:prstGeom prst="rect">
            <a:avLst/>
          </a:prstGeom>
          <a:ln>
            <a:noFill/>
          </a:ln>
        </p:spPr>
      </p:pic>
      <p:pic>
        <p:nvPicPr>
          <p:cNvPr id="208" name="Picture 3" descr="O:\ФОТОБАНК\Инфотуры\Инфотур VK Места\ВК МЕСТА — Ростов на Дону\1 день\DSCF6010.jpg"/>
          <p:cNvPicPr/>
          <p:nvPr/>
        </p:nvPicPr>
        <p:blipFill>
          <a:blip r:embed="rId4"/>
          <a:stretch/>
        </p:blipFill>
        <p:spPr>
          <a:xfrm>
            <a:off x="3000240" y="1954080"/>
            <a:ext cx="2806200" cy="4125960"/>
          </a:xfrm>
          <a:prstGeom prst="rect">
            <a:avLst/>
          </a:prstGeom>
          <a:ln>
            <a:noFill/>
          </a:ln>
        </p:spPr>
      </p:pic>
      <p:pic>
        <p:nvPicPr>
          <p:cNvPr id="209" name="Picture 4" descr="O:\ФОТОБАНК\Инфотуры\Инфотур VK Места\ВК МЕСТА — Ростов на Дону\3 день\DSCF0617.jpg"/>
          <p:cNvPicPr/>
          <p:nvPr/>
        </p:nvPicPr>
        <p:blipFill>
          <a:blip r:embed="rId5"/>
          <a:stretch/>
        </p:blipFill>
        <p:spPr>
          <a:xfrm>
            <a:off x="5900040" y="1954080"/>
            <a:ext cx="6075360" cy="4125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211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2500" spc="-1" strike="noStrike">
                <a:solidFill>
                  <a:srgbClr val="ffffff"/>
                </a:solidFill>
                <a:latin typeface="Calibri"/>
                <a:ea typeface="DejaVu Sans"/>
              </a:rPr>
              <a:t>Международная выставка-форум «Россия»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13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pic>
        <p:nvPicPr>
          <p:cNvPr id="214" name="Picture 2" descr="O:\Выставки, форумы\0. ВДНХ\ДНИ РО\Фото_видео День региона\19.12.2023 День Ростовской области ВДНХ\19.12.2023 День Ростовской области ВДНХ\Photos\1-514.jpg"/>
          <p:cNvPicPr/>
          <p:nvPr/>
        </p:nvPicPr>
        <p:blipFill>
          <a:blip r:embed="rId3"/>
          <a:srcRect l="17627" t="35058" r="14830" b="0"/>
          <a:stretch/>
        </p:blipFill>
        <p:spPr>
          <a:xfrm>
            <a:off x="177120" y="2018160"/>
            <a:ext cx="5918040" cy="3792960"/>
          </a:xfrm>
          <a:prstGeom prst="rect">
            <a:avLst/>
          </a:prstGeom>
          <a:ln>
            <a:noFill/>
          </a:ln>
        </p:spPr>
      </p:pic>
      <p:pic>
        <p:nvPicPr>
          <p:cNvPr id="215" name="Picture 3" descr="O:\Выставки, форумы\0. ВДНХ\ДНИ РО\Фото_видео День региона\19.12.2023 День Ростовской области ВДНХ\19.12.2023 День Ростовской области ВДНХ\Photos\ADAP6261.jpeg"/>
          <p:cNvPicPr/>
          <p:nvPr/>
        </p:nvPicPr>
        <p:blipFill>
          <a:blip r:embed="rId4"/>
          <a:stretch/>
        </p:blipFill>
        <p:spPr>
          <a:xfrm>
            <a:off x="6249960" y="2018160"/>
            <a:ext cx="5690160" cy="3792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217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19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220" name="CustomShape 3"/>
          <p:cNvSpPr/>
          <p:nvPr/>
        </p:nvSpPr>
        <p:spPr>
          <a:xfrm>
            <a:off x="455400" y="360000"/>
            <a:ext cx="78962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Harmonia Sans Pro Cyr"/>
                <a:ea typeface="Microsoft YaHei"/>
              </a:rPr>
              <a:t>ВТОРОЙ САММИТ </a:t>
            </a:r>
            <a:r>
              <a:rPr b="1" lang="ru-RU" sz="1800" spc="-1" strike="noStrike">
                <a:solidFill>
                  <a:srgbClr val="ffffff"/>
                </a:solidFill>
                <a:latin typeface="Harmonia Sans Pro Cyr"/>
              </a:rPr>
              <a:t>РОССИЯ – АФРИКА,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Harmonia Sans Pro Cyr"/>
              </a:rPr>
              <a:t>ЭКОНОМИЧЕСКИЙ И ГУМАНИТАРНЫЙ ФОРУМ РОССИЯ – АФРИКА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21" name="" descr=""/>
          <p:cNvPicPr/>
          <p:nvPr/>
        </p:nvPicPr>
        <p:blipFill>
          <a:blip r:embed="rId3"/>
          <a:stretch/>
        </p:blipFill>
        <p:spPr>
          <a:xfrm>
            <a:off x="504000" y="1823760"/>
            <a:ext cx="5471640" cy="3647880"/>
          </a:xfrm>
          <a:prstGeom prst="rect">
            <a:avLst/>
          </a:prstGeom>
          <a:ln>
            <a:noFill/>
          </a:ln>
        </p:spPr>
      </p:pic>
      <p:pic>
        <p:nvPicPr>
          <p:cNvPr id="222" name="" descr=""/>
          <p:cNvPicPr/>
          <p:nvPr/>
        </p:nvPicPr>
        <p:blipFill>
          <a:blip r:embed="rId4"/>
          <a:stretch/>
        </p:blipFill>
        <p:spPr>
          <a:xfrm>
            <a:off x="6264000" y="1836000"/>
            <a:ext cx="5399640" cy="359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Рисунок 1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1315800"/>
          </a:xfrm>
          <a:prstGeom prst="rect">
            <a:avLst/>
          </a:prstGeom>
          <a:ln>
            <a:noFill/>
          </a:ln>
        </p:spPr>
      </p:pic>
      <p:sp>
        <p:nvSpPr>
          <p:cNvPr id="224" name="CustomShape 1"/>
          <p:cNvSpPr/>
          <p:nvPr/>
        </p:nvSpPr>
        <p:spPr>
          <a:xfrm>
            <a:off x="530640" y="497160"/>
            <a:ext cx="7907760" cy="4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CustomShape 2"/>
          <p:cNvSpPr/>
          <p:nvPr/>
        </p:nvSpPr>
        <p:spPr>
          <a:xfrm>
            <a:off x="10008000" y="6598080"/>
            <a:ext cx="2183400" cy="259200"/>
          </a:xfrm>
          <a:prstGeom prst="rect">
            <a:avLst/>
          </a:prstGeom>
          <a:solidFill>
            <a:srgbClr val="e3053b"/>
          </a:solidFill>
          <a:ln w="9360">
            <a:solidFill>
              <a:srgbClr val="e305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9880" rIns="119880" tIns="60120" bIns="6012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ffff"/>
                </a:solidFill>
                <a:latin typeface="Harmonia Sans Pro Cyr"/>
                <a:ea typeface="DejaVu Sans"/>
              </a:rPr>
              <a:t>art-ro.ru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26" name="Google Shape;113;p27" descr=""/>
          <p:cNvPicPr/>
          <p:nvPr/>
        </p:nvPicPr>
        <p:blipFill>
          <a:blip r:embed="rId2"/>
          <a:stretch/>
        </p:blipFill>
        <p:spPr>
          <a:xfrm>
            <a:off x="11520" y="6281640"/>
            <a:ext cx="12189240" cy="580680"/>
          </a:xfrm>
          <a:prstGeom prst="rect">
            <a:avLst/>
          </a:prstGeom>
          <a:ln>
            <a:noFill/>
          </a:ln>
        </p:spPr>
      </p:pic>
      <p:sp>
        <p:nvSpPr>
          <p:cNvPr id="227" name="CustomShape 3"/>
          <p:cNvSpPr/>
          <p:nvPr/>
        </p:nvSpPr>
        <p:spPr>
          <a:xfrm>
            <a:off x="455400" y="360000"/>
            <a:ext cx="78962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Harmonia Sans Pro Cyr"/>
              </a:rPr>
              <a:t>Петербургский международный экономический форум - 2023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28" name="" descr=""/>
          <p:cNvPicPr/>
          <p:nvPr/>
        </p:nvPicPr>
        <p:blipFill>
          <a:blip r:embed="rId3"/>
          <a:stretch/>
        </p:blipFill>
        <p:spPr>
          <a:xfrm>
            <a:off x="431640" y="1870200"/>
            <a:ext cx="5544000" cy="3697560"/>
          </a:xfrm>
          <a:prstGeom prst="rect">
            <a:avLst/>
          </a:prstGeom>
          <a:ln>
            <a:noFill/>
          </a:ln>
        </p:spPr>
      </p:pic>
      <p:pic>
        <p:nvPicPr>
          <p:cNvPr id="229" name="" descr=""/>
          <p:cNvPicPr/>
          <p:nvPr/>
        </p:nvPicPr>
        <p:blipFill>
          <a:blip r:embed="rId4"/>
          <a:stretch/>
        </p:blipFill>
        <p:spPr>
          <a:xfrm>
            <a:off x="6264000" y="1872000"/>
            <a:ext cx="5543640" cy="3693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1295640" y="1363320"/>
            <a:ext cx="10652400" cy="22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90000"/>
              </a:lnSpc>
            </a:pPr>
            <a:br/>
            <a:br/>
            <a:br/>
            <a:br/>
            <a:br/>
            <a:br/>
            <a:br/>
            <a:br/>
            <a:br/>
            <a:br/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Calibri"/>
                <a:ea typeface="DejaVu Sans"/>
              </a:rPr>
              <a:t>СПАСИБО ЗА ВНИМАНИЕ!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231" name="Picture 4" descr=""/>
          <p:cNvPicPr/>
          <p:nvPr/>
        </p:nvPicPr>
        <p:blipFill>
          <a:blip r:embed="rId1"/>
          <a:stretch/>
        </p:blipFill>
        <p:spPr>
          <a:xfrm>
            <a:off x="0" y="1291680"/>
            <a:ext cx="1294920" cy="5565240"/>
          </a:xfrm>
          <a:prstGeom prst="rect">
            <a:avLst/>
          </a:prstGeom>
          <a:ln w="9360">
            <a:noFill/>
          </a:ln>
        </p:spPr>
      </p:pic>
      <p:pic>
        <p:nvPicPr>
          <p:cNvPr id="232" name="Picture 3" descr=""/>
          <p:cNvPicPr/>
          <p:nvPr/>
        </p:nvPicPr>
        <p:blipFill>
          <a:blip r:embed="rId2"/>
          <a:stretch/>
        </p:blipFill>
        <p:spPr>
          <a:xfrm>
            <a:off x="0" y="0"/>
            <a:ext cx="1294920" cy="132948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2920</TotalTime>
  <Application>LibreOffice/6.3.0.4$Windows_x86 LibreOffice_project/057fc023c990d676a43019934386b85b21a9ee99</Application>
  <Words>310</Words>
  <Paragraphs>102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2020-12-09T11:42:12Z</dcterms:created>
  <dc:creator>Костя Малышев</dc:creator>
  <dc:description/>
  <dc:language>ru-RU</dc:language>
  <cp:lastModifiedBy/>
  <dcterms:modified xsi:type="dcterms:W3CDTF">2024-06-03T12:42:01Z</dcterms:modified>
  <cp:revision>144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18</vt:i4>
  </property>
</Properties>
</file>